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Horizon" charset="1" panose="02000500000000000000"/>
      <p:regular r:id="rId41"/>
    </p:embeddedFont>
    <p:embeddedFont>
      <p:font typeface="Garet" charset="1" panose="00000000000000000000"/>
      <p:regular r:id="rId42"/>
    </p:embeddedFont>
    <p:embeddedFont>
      <p:font typeface="Garet Bold" charset="1" panose="00000000000000000000"/>
      <p:regular r:id="rId43"/>
    </p:embeddedFont>
    <p:embeddedFont>
      <p:font typeface="Canva Sans Bold" charset="1" panose="020B0803030501040103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jpe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5.jpe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jpe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43066" y="14889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13184" y="0"/>
            <a:ext cx="6913992" cy="12291542"/>
          </a:xfrm>
          <a:custGeom>
            <a:avLst/>
            <a:gdLst/>
            <a:ahLst/>
            <a:cxnLst/>
            <a:rect r="r" b="b" t="t" l="l"/>
            <a:pathLst>
              <a:path h="12291542" w="6913992">
                <a:moveTo>
                  <a:pt x="6913993" y="0"/>
                </a:moveTo>
                <a:lnTo>
                  <a:pt x="0" y="0"/>
                </a:lnTo>
                <a:lnTo>
                  <a:pt x="0" y="12291542"/>
                </a:lnTo>
                <a:lnTo>
                  <a:pt x="6913993" y="12291542"/>
                </a:lnTo>
                <a:lnTo>
                  <a:pt x="691399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13992" y="2635196"/>
            <a:ext cx="12088547" cy="2070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3"/>
              </a:lnSpc>
            </a:pPr>
            <a:r>
              <a:rPr lang="en-US" sz="4810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KFA CHATBOT: DEVELOPMENT AND DEPLOYMENT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9144000" y="693314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9144000" y="0"/>
                </a:moveTo>
                <a:lnTo>
                  <a:pt x="0" y="0"/>
                </a:lnTo>
                <a:lnTo>
                  <a:pt x="0" y="5081603"/>
                </a:lnTo>
                <a:lnTo>
                  <a:pt x="9144000" y="5081603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13992" y="4867218"/>
            <a:ext cx="8092336" cy="92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3"/>
              </a:lnSpc>
            </a:pPr>
            <a:r>
              <a:rPr lang="en-US" sz="2509" spc="58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FROM DATA COLLECTION TO MODEL DEPLOYMENT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8652" y="8991346"/>
            <a:ext cx="6348242" cy="26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7"/>
              </a:lnSpc>
            </a:pPr>
            <a:r>
              <a:rPr lang="en-US" sz="1599" spc="46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NAMSAM KOYU RAI                  SHWOPNIL NAKARMI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3760" y="-3880232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8476"/>
            <a:ext cx="10854225" cy="21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 PREPROCESSING FLOW:</a:t>
            </a:r>
          </a:p>
          <a:p>
            <a:pPr algn="ctr">
              <a:lnSpc>
                <a:spcPts val="5435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044302" y="514350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174143" y="-156740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9634" y="1969371"/>
            <a:ext cx="14818630" cy="7544597"/>
          </a:xfrm>
          <a:custGeom>
            <a:avLst/>
            <a:gdLst/>
            <a:ahLst/>
            <a:cxnLst/>
            <a:rect r="r" b="b" t="t" l="l"/>
            <a:pathLst>
              <a:path h="7544597" w="14818630">
                <a:moveTo>
                  <a:pt x="0" y="0"/>
                </a:moveTo>
                <a:lnTo>
                  <a:pt x="14818630" y="0"/>
                </a:lnTo>
                <a:lnTo>
                  <a:pt x="14818630" y="7544598"/>
                </a:lnTo>
                <a:lnTo>
                  <a:pt x="0" y="7544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834" r="0" b="-1383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49827">
            <a:off x="12687300" y="891388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2"/>
                </a:lnTo>
                <a:lnTo>
                  <a:pt x="0" y="5081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04401" y="-33231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6882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9020651" cy="3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Text Normalization</a:t>
            </a:r>
          </a:p>
          <a:p>
            <a:pPr algn="just">
              <a:lnSpc>
                <a:spcPts val="5235"/>
              </a:lnSpc>
            </a:pP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Converts all text to lowercase</a:t>
            </a: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Removes special characters/punctuation</a:t>
            </a:r>
          </a:p>
          <a:p>
            <a:pPr algn="just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Handles contractions (e.g., "can't" → "cannot")</a:t>
            </a:r>
          </a:p>
          <a:p>
            <a:pPr algn="just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95503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7195820"/>
            <a:ext cx="11301259" cy="2062480"/>
          </a:xfrm>
          <a:custGeom>
            <a:avLst/>
            <a:gdLst/>
            <a:ahLst/>
            <a:cxnLst/>
            <a:rect r="r" b="b" t="t" l="l"/>
            <a:pathLst>
              <a:path h="2062480" w="11301259">
                <a:moveTo>
                  <a:pt x="0" y="0"/>
                </a:moveTo>
                <a:lnTo>
                  <a:pt x="11301258" y="0"/>
                </a:lnTo>
                <a:lnTo>
                  <a:pt x="11301258" y="2062480"/>
                </a:lnTo>
                <a:lnTo>
                  <a:pt x="0" y="2062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212209"/>
            <a:ext cx="10629543" cy="3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Lemmatization</a:t>
            </a:r>
          </a:p>
          <a:p>
            <a:pPr algn="l">
              <a:lnSpc>
                <a:spcPts val="5235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Uses WordNet lexicon for accurate base forms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Handles irregular verbs (e.g., "went" → "go")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More accurate than stemming for educational content</a:t>
            </a:r>
          </a:p>
          <a:p>
            <a:pPr algn="l">
              <a:lnSpc>
                <a:spcPts val="39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10282594" cy="3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Advanced Tokenization</a:t>
            </a:r>
          </a:p>
          <a:p>
            <a:pPr algn="l">
              <a:lnSpc>
                <a:spcPts val="5235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Splits text into meaningful units (words/sentences)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Preserves domain-specific terms (e.g., "MBA", "BBA")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Handles edge cases (dates, numbers, abbreviations)</a:t>
            </a:r>
          </a:p>
          <a:p>
            <a:pPr algn="l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0896124" cy="3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</a:t>
            </a:r>
          </a:p>
          <a:p>
            <a:pPr algn="l">
              <a:lnSpc>
                <a:spcPts val="5235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TF-IDF: Captures term importance in documents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N-grams: Preserves phrase context (1-3 words)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Sequence Encoding: For LSTM models (pad_sequences)</a:t>
            </a:r>
          </a:p>
          <a:p>
            <a:pPr algn="l">
              <a:lnSpc>
                <a:spcPts val="3976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57275" y="6455791"/>
            <a:ext cx="6812963" cy="3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Quality Control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Empty string removal</a:t>
            </a:r>
          </a:p>
          <a:p>
            <a:pPr algn="l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Stop word filtering (configurable)</a:t>
            </a:r>
          </a:p>
          <a:p>
            <a:pPr algn="l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Minimum length requirements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85450" y="-397553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305484" y="194922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8787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3979683"/>
            <a:ext cx="11301259" cy="2542783"/>
          </a:xfrm>
          <a:custGeom>
            <a:avLst/>
            <a:gdLst/>
            <a:ahLst/>
            <a:cxnLst/>
            <a:rect r="r" b="b" t="t" l="l"/>
            <a:pathLst>
              <a:path h="2542783" w="11301259">
                <a:moveTo>
                  <a:pt x="0" y="0"/>
                </a:moveTo>
                <a:lnTo>
                  <a:pt x="11301258" y="0"/>
                </a:lnTo>
                <a:lnTo>
                  <a:pt x="11301258" y="2542783"/>
                </a:lnTo>
                <a:lnTo>
                  <a:pt x="0" y="2542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00125"/>
            <a:ext cx="12718616" cy="2128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 MODEL ARCHITECTURE:</a:t>
            </a:r>
          </a:p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"MULTI-MODEL AI ENGINE"</a:t>
            </a:r>
          </a:p>
          <a:p>
            <a:pPr algn="l">
              <a:lnSpc>
                <a:spcPts val="5435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532699" y="5819161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47687" y="-52567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8787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82820"/>
            <a:ext cx="7349490" cy="260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Neural Network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Long Short-Term Memory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XGBoost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Random Forest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8787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39131" y="4925098"/>
            <a:ext cx="11301259" cy="2090733"/>
          </a:xfrm>
          <a:custGeom>
            <a:avLst/>
            <a:gdLst/>
            <a:ahLst/>
            <a:cxnLst/>
            <a:rect r="r" b="b" t="t" l="l"/>
            <a:pathLst>
              <a:path h="2090733" w="11301259">
                <a:moveTo>
                  <a:pt x="0" y="0"/>
                </a:moveTo>
                <a:lnTo>
                  <a:pt x="11301259" y="0"/>
                </a:lnTo>
                <a:lnTo>
                  <a:pt x="11301259" y="2090733"/>
                </a:lnTo>
                <a:lnTo>
                  <a:pt x="0" y="2090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5872" y="1057275"/>
            <a:ext cx="16323428" cy="3867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Neural Network (Dense Model)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Structure: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 hidden layers (512 → 256 → 128 nodes)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Dropout layers (40%) to prevent overfitting</a:t>
            </a:r>
          </a:p>
          <a:p>
            <a:pPr algn="l">
              <a:lnSpc>
                <a:spcPts val="3209"/>
              </a:lnSpc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Strengths: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Best for general intent classification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Handles noisy/ambiguous queries well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15716" y="5143500"/>
            <a:ext cx="12995910" cy="4114800"/>
          </a:xfrm>
          <a:custGeom>
            <a:avLst/>
            <a:gdLst/>
            <a:ahLst/>
            <a:cxnLst/>
            <a:rect r="r" b="b" t="t" l="l"/>
            <a:pathLst>
              <a:path h="4114800" w="12995910">
                <a:moveTo>
                  <a:pt x="0" y="0"/>
                </a:moveTo>
                <a:lnTo>
                  <a:pt x="12995910" y="0"/>
                </a:lnTo>
                <a:lnTo>
                  <a:pt x="12995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275"/>
            <a:ext cx="16277014" cy="373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739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Bidirectional LSTM</a:t>
            </a:r>
          </a:p>
          <a:p>
            <a:pPr algn="l">
              <a:lnSpc>
                <a:spcPts val="3209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Key Features: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Processes word sequences (past + future context)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Embedding layer for semantic understanding</a:t>
            </a:r>
          </a:p>
          <a:p>
            <a:pPr algn="l">
              <a:lnSpc>
                <a:spcPts val="3209"/>
              </a:lnSpc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Optimized For: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Complex/long-form questions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Contextual follow-ups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9242" y="5821934"/>
            <a:ext cx="16230600" cy="3467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Random Forest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Role: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Secondary fallback model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Robust to overfitting</a:t>
            </a:r>
          </a:p>
          <a:p>
            <a:pPr algn="l">
              <a:lnSpc>
                <a:spcPts val="3209"/>
              </a:lnSpc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Specialization:</a:t>
            </a:r>
          </a:p>
          <a:p>
            <a:pPr algn="l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Rare/intent classification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8787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52884" y="5981858"/>
            <a:ext cx="5506416" cy="3276442"/>
          </a:xfrm>
          <a:custGeom>
            <a:avLst/>
            <a:gdLst/>
            <a:ahLst/>
            <a:cxnLst/>
            <a:rect r="r" b="b" t="t" l="l"/>
            <a:pathLst>
              <a:path h="3276442" w="5506416">
                <a:moveTo>
                  <a:pt x="0" y="0"/>
                </a:moveTo>
                <a:lnTo>
                  <a:pt x="5506416" y="0"/>
                </a:lnTo>
                <a:lnTo>
                  <a:pt x="5506416" y="3276442"/>
                </a:lnTo>
                <a:lnTo>
                  <a:pt x="0" y="3276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42322" y="1652341"/>
            <a:ext cx="7059903" cy="3988784"/>
          </a:xfrm>
          <a:custGeom>
            <a:avLst/>
            <a:gdLst/>
            <a:ahLst/>
            <a:cxnLst/>
            <a:rect r="r" b="b" t="t" l="l"/>
            <a:pathLst>
              <a:path h="3988784" w="7059903">
                <a:moveTo>
                  <a:pt x="0" y="0"/>
                </a:moveTo>
                <a:lnTo>
                  <a:pt x="7059903" y="0"/>
                </a:lnTo>
                <a:lnTo>
                  <a:pt x="7059903" y="3988784"/>
                </a:lnTo>
                <a:lnTo>
                  <a:pt x="0" y="398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62025"/>
            <a:ext cx="9595961" cy="483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XGBoost (Tree-Based Model)</a:t>
            </a:r>
          </a:p>
          <a:p>
            <a:pPr algn="l">
              <a:lnSpc>
                <a:spcPts val="5235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Advantages: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Handles structured TF-IDF features efficiently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Automatic feature importance ranking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Case: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Fast predictions for common queries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Fallback when NN/LSTM confidence is low</a:t>
            </a:r>
          </a:p>
          <a:p>
            <a:pPr algn="l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7802" y="1329783"/>
            <a:ext cx="6939699" cy="7282529"/>
          </a:xfrm>
          <a:custGeom>
            <a:avLst/>
            <a:gdLst/>
            <a:ahLst/>
            <a:cxnLst/>
            <a:rect r="r" b="b" t="t" l="l"/>
            <a:pathLst>
              <a:path h="7282529" w="6939699">
                <a:moveTo>
                  <a:pt x="0" y="0"/>
                </a:moveTo>
                <a:lnTo>
                  <a:pt x="6939699" y="0"/>
                </a:lnTo>
                <a:lnTo>
                  <a:pt x="6939699" y="7282529"/>
                </a:lnTo>
                <a:lnTo>
                  <a:pt x="0" y="7282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8787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329543"/>
            <a:ext cx="9497277" cy="3283009"/>
          </a:xfrm>
          <a:custGeom>
            <a:avLst/>
            <a:gdLst/>
            <a:ahLst/>
            <a:cxnLst/>
            <a:rect r="r" b="b" t="t" l="l"/>
            <a:pathLst>
              <a:path h="3283009" w="9497277">
                <a:moveTo>
                  <a:pt x="0" y="0"/>
                </a:moveTo>
                <a:lnTo>
                  <a:pt x="9497277" y="0"/>
                </a:lnTo>
                <a:lnTo>
                  <a:pt x="9497277" y="3283010"/>
                </a:lnTo>
                <a:lnTo>
                  <a:pt x="0" y="328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62025"/>
            <a:ext cx="5887164" cy="1233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374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Hybrid Decision System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99612" y="5143500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0" y="0"/>
                </a:moveTo>
                <a:lnTo>
                  <a:pt x="16026715" y="0"/>
                </a:lnTo>
                <a:lnTo>
                  <a:pt x="16026715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0125"/>
            <a:ext cx="16230600" cy="144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TRAINING THE MODEL</a:t>
            </a:r>
          </a:p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TRAINING DATA: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654538" y="583508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85761" y="-3674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7835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15389"/>
            <a:ext cx="11109603" cy="2812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Preparation</a:t>
            </a:r>
          </a:p>
          <a:p>
            <a:pPr algn="l">
              <a:lnSpc>
                <a:spcPts val="5235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Source: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dataset.json with patterns (questions) and responses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Preprocessing: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70574" y="5665548"/>
            <a:ext cx="11584270" cy="1972654"/>
          </a:xfrm>
          <a:custGeom>
            <a:avLst/>
            <a:gdLst/>
            <a:ahLst/>
            <a:cxnLst/>
            <a:rect r="r" b="b" t="t" l="l"/>
            <a:pathLst>
              <a:path h="1972654" w="11584270">
                <a:moveTo>
                  <a:pt x="0" y="0"/>
                </a:moveTo>
                <a:lnTo>
                  <a:pt x="11584270" y="0"/>
                </a:lnTo>
                <a:lnTo>
                  <a:pt x="11584270" y="1972654"/>
                </a:lnTo>
                <a:lnTo>
                  <a:pt x="0" y="1972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885" r="0" b="-288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885852"/>
            <a:ext cx="11542395" cy="41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Output: words.pkl (vocabulary), classes.pkl (intent tags)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476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9297"/>
            <a:ext cx="10994135" cy="75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24911"/>
            <a:ext cx="8640786" cy="654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This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I-powered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chatbot is an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llig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assistant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designed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specifically f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KFA Bu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ool. 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nlike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basi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ch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ted to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predef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ed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responses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lever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mach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 le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rning (i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luding 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ural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works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NLP) to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nd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rstan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natu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lang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ag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q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ies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mainta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nve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ation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x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and p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ov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accur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person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lized an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wers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s,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dmiss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ion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and 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amp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s. It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ombin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iple AI tec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niques for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perfo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nce,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ude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and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staff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hum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-like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interaction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 with instant, 24/7 support</a:t>
            </a:r>
            <a:r>
              <a:rPr lang="en-US" sz="2840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7799" y="3241827"/>
            <a:ext cx="7353924" cy="601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9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Key Features:</a:t>
            </a: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Natural Language Understanding – Uses NLP &amp; ML to interpret varied questions</a:t>
            </a: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Context-Aware Responses – Maintains conversation flow for follow-ups</a:t>
            </a: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Multi-Model AI – Combines Neural Networks, LSTM, and XGBoost for accuracy</a:t>
            </a: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Dynamic Fallbacks – Smart suggestions when unsure</a:t>
            </a: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Data-Driven Training – Optimized with SMOTE &amp; TF-IDF for real-world queries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97595"/>
            <a:ext cx="16230600" cy="1046474"/>
          </a:xfrm>
          <a:custGeom>
            <a:avLst/>
            <a:gdLst/>
            <a:ahLst/>
            <a:cxnLst/>
            <a:rect r="r" b="b" t="t" l="l"/>
            <a:pathLst>
              <a:path h="1046474" w="16230600">
                <a:moveTo>
                  <a:pt x="0" y="0"/>
                </a:moveTo>
                <a:lnTo>
                  <a:pt x="16230600" y="0"/>
                </a:lnTo>
                <a:lnTo>
                  <a:pt x="16230600" y="1046474"/>
                </a:lnTo>
                <a:lnTo>
                  <a:pt x="0" y="1046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064" y="5314950"/>
            <a:ext cx="16074236" cy="1071932"/>
          </a:xfrm>
          <a:custGeom>
            <a:avLst/>
            <a:gdLst/>
            <a:ahLst/>
            <a:cxnLst/>
            <a:rect r="r" b="b" t="t" l="l"/>
            <a:pathLst>
              <a:path h="1071932" w="16074236">
                <a:moveTo>
                  <a:pt x="0" y="0"/>
                </a:moveTo>
                <a:lnTo>
                  <a:pt x="16074236" y="0"/>
                </a:lnTo>
                <a:lnTo>
                  <a:pt x="16074236" y="1071932"/>
                </a:lnTo>
                <a:lnTo>
                  <a:pt x="0" y="1071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645" r="0" b="-69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57275"/>
            <a:ext cx="16230600" cy="146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Extraction</a:t>
            </a:r>
          </a:p>
          <a:p>
            <a:pPr algn="l">
              <a:lnSpc>
                <a:spcPts val="4226"/>
              </a:lnSpc>
            </a:pPr>
          </a:p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TF-IDF (for NN/XGBoost/RF):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25044"/>
            <a:ext cx="11252121" cy="41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6313" indent="-408771" lvl="2">
              <a:lnSpc>
                <a:spcPts val="3209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Converts text to numerical features (1-3 word phrases)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27727"/>
            <a:ext cx="16230600" cy="41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20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Sequences (for LSTM):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5064" y="6501182"/>
            <a:ext cx="9389745" cy="99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Converts text to padded number sequences</a:t>
            </a:r>
          </a:p>
          <a:p>
            <a:pPr algn="l">
              <a:lnSpc>
                <a:spcPts val="3976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49328" y="2148967"/>
            <a:ext cx="10411510" cy="1294301"/>
          </a:xfrm>
          <a:custGeom>
            <a:avLst/>
            <a:gdLst/>
            <a:ahLst/>
            <a:cxnLst/>
            <a:rect r="r" b="b" t="t" l="l"/>
            <a:pathLst>
              <a:path h="1294301" w="10411510">
                <a:moveTo>
                  <a:pt x="0" y="0"/>
                </a:moveTo>
                <a:lnTo>
                  <a:pt x="10411510" y="0"/>
                </a:lnTo>
                <a:lnTo>
                  <a:pt x="10411510" y="1294301"/>
                </a:lnTo>
                <a:lnTo>
                  <a:pt x="0" y="1294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7070" y="5399913"/>
            <a:ext cx="15942230" cy="1076101"/>
          </a:xfrm>
          <a:custGeom>
            <a:avLst/>
            <a:gdLst/>
            <a:ahLst/>
            <a:cxnLst/>
            <a:rect r="r" b="b" t="t" l="l"/>
            <a:pathLst>
              <a:path h="1076101" w="15942230">
                <a:moveTo>
                  <a:pt x="0" y="0"/>
                </a:moveTo>
                <a:lnTo>
                  <a:pt x="15942230" y="0"/>
                </a:lnTo>
                <a:lnTo>
                  <a:pt x="15942230" y="1076100"/>
                </a:lnTo>
                <a:lnTo>
                  <a:pt x="0" y="107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23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Class Balancing</a:t>
            </a:r>
          </a:p>
          <a:p>
            <a:pPr algn="l">
              <a:lnSpc>
                <a:spcPts val="5235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SMOTE Oversampling:</a:t>
            </a:r>
          </a:p>
          <a:p>
            <a:pPr algn="l">
              <a:lnSpc>
                <a:spcPts val="397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17070" y="3972560"/>
            <a:ext cx="9395460" cy="99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Generates synthetic samples for rare intents</a:t>
            </a:r>
          </a:p>
          <a:p>
            <a:pPr algn="ctr">
              <a:lnSpc>
                <a:spcPts val="397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17070" y="4910074"/>
            <a:ext cx="9464516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Class Weights: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58058"/>
            <a:ext cx="7784425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Adjusts model focus during training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04405"/>
            <a:ext cx="16230600" cy="1176719"/>
          </a:xfrm>
          <a:custGeom>
            <a:avLst/>
            <a:gdLst/>
            <a:ahLst/>
            <a:cxnLst/>
            <a:rect r="r" b="b" t="t" l="l"/>
            <a:pathLst>
              <a:path h="1176719" w="16230600">
                <a:moveTo>
                  <a:pt x="0" y="0"/>
                </a:moveTo>
                <a:lnTo>
                  <a:pt x="16230600" y="0"/>
                </a:lnTo>
                <a:lnTo>
                  <a:pt x="16230600" y="1176719"/>
                </a:lnTo>
                <a:lnTo>
                  <a:pt x="0" y="1176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230600" cy="23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Training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Multi-Model Approach: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All models trained on same preprocessed data: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862099"/>
            <a:ext cx="8282821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Key Parameters: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Early stopping, learning rate reduction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Stratified train-test split (80-20)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65132"/>
            <a:ext cx="16230600" cy="831818"/>
          </a:xfrm>
          <a:custGeom>
            <a:avLst/>
            <a:gdLst/>
            <a:ahLst/>
            <a:cxnLst/>
            <a:rect r="r" b="b" t="t" l="l"/>
            <a:pathLst>
              <a:path h="831818" w="16230600">
                <a:moveTo>
                  <a:pt x="0" y="0"/>
                </a:moveTo>
                <a:lnTo>
                  <a:pt x="16230600" y="0"/>
                </a:lnTo>
                <a:lnTo>
                  <a:pt x="16230600" y="831818"/>
                </a:lnTo>
                <a:lnTo>
                  <a:pt x="0" y="83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29689"/>
            <a:ext cx="16230600" cy="831818"/>
          </a:xfrm>
          <a:custGeom>
            <a:avLst/>
            <a:gdLst/>
            <a:ahLst/>
            <a:cxnLst/>
            <a:rect r="r" b="b" t="t" l="l"/>
            <a:pathLst>
              <a:path h="831818" w="16230600">
                <a:moveTo>
                  <a:pt x="0" y="0"/>
                </a:moveTo>
                <a:lnTo>
                  <a:pt x="16230600" y="0"/>
                </a:lnTo>
                <a:lnTo>
                  <a:pt x="16230600" y="831818"/>
                </a:lnTo>
                <a:lnTo>
                  <a:pt x="0" y="831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180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Selection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Performance Metrics: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39825"/>
            <a:ext cx="9790748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Best Model Saved: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1490" y="1367323"/>
            <a:ext cx="11097610" cy="8947448"/>
          </a:xfrm>
          <a:custGeom>
            <a:avLst/>
            <a:gdLst/>
            <a:ahLst/>
            <a:cxnLst/>
            <a:rect r="r" b="b" t="t" l="l"/>
            <a:pathLst>
              <a:path h="8947448" w="11097610">
                <a:moveTo>
                  <a:pt x="0" y="0"/>
                </a:moveTo>
                <a:lnTo>
                  <a:pt x="11097609" y="0"/>
                </a:lnTo>
                <a:lnTo>
                  <a:pt x="11097609" y="8947448"/>
                </a:lnTo>
                <a:lnTo>
                  <a:pt x="0" y="8947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6563439" cy="128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6"/>
              </a:lnSpc>
            </a:pPr>
            <a:r>
              <a:rPr lang="en-US" sz="374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Training Process Overview</a:t>
            </a:r>
          </a:p>
          <a:p>
            <a:pPr algn="l">
              <a:lnSpc>
                <a:spcPts val="5236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54745" y="-63395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250410">
            <a:off x="-3338003" y="3728582"/>
            <a:ext cx="7002563" cy="12449001"/>
          </a:xfrm>
          <a:custGeom>
            <a:avLst/>
            <a:gdLst/>
            <a:ahLst/>
            <a:cxnLst/>
            <a:rect r="r" b="b" t="t" l="l"/>
            <a:pathLst>
              <a:path h="12449001" w="7002563">
                <a:moveTo>
                  <a:pt x="7002564" y="0"/>
                </a:moveTo>
                <a:lnTo>
                  <a:pt x="0" y="0"/>
                </a:lnTo>
                <a:lnTo>
                  <a:pt x="0" y="12449001"/>
                </a:lnTo>
                <a:lnTo>
                  <a:pt x="7002564" y="12449001"/>
                </a:lnTo>
                <a:lnTo>
                  <a:pt x="70025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9175" y="723900"/>
            <a:ext cx="10770441" cy="3124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1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Capabilities of the chatbot</a:t>
            </a:r>
          </a:p>
          <a:p>
            <a:pPr algn="l">
              <a:lnSpc>
                <a:spcPts val="832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-2867631">
            <a:off x="15923667" y="-4114800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32200" y="583779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68825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81514"/>
            <a:ext cx="8623221" cy="2600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Dynamic Confidence Threshold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Context-Aware Dialogues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Multi-Layer Fallback System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Class Imbalance Handling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951377"/>
            <a:ext cx="16230600" cy="1278160"/>
          </a:xfrm>
          <a:custGeom>
            <a:avLst/>
            <a:gdLst/>
            <a:ahLst/>
            <a:cxnLst/>
            <a:rect r="r" b="b" t="t" l="l"/>
            <a:pathLst>
              <a:path h="1278160" w="16230600">
                <a:moveTo>
                  <a:pt x="0" y="0"/>
                </a:moveTo>
                <a:lnTo>
                  <a:pt x="16230600" y="0"/>
                </a:lnTo>
                <a:lnTo>
                  <a:pt x="16230600" y="1278160"/>
                </a:lnTo>
                <a:lnTo>
                  <a:pt x="0" y="1278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90704" y="2003252"/>
            <a:ext cx="11074343" cy="1395671"/>
          </a:xfrm>
          <a:custGeom>
            <a:avLst/>
            <a:gdLst/>
            <a:ahLst/>
            <a:cxnLst/>
            <a:rect r="r" b="b" t="t" l="l"/>
            <a:pathLst>
              <a:path h="1395671" w="11074343">
                <a:moveTo>
                  <a:pt x="0" y="0"/>
                </a:moveTo>
                <a:lnTo>
                  <a:pt x="11074343" y="0"/>
                </a:lnTo>
                <a:lnTo>
                  <a:pt x="11074343" y="1395670"/>
                </a:lnTo>
                <a:lnTo>
                  <a:pt x="0" y="1395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164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</a:pPr>
            <a:r>
              <a:rPr lang="en-US" sz="373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Dynamic Confidence Thresholding:</a:t>
            </a:r>
          </a:p>
          <a:p>
            <a:pPr algn="l">
              <a:lnSpc>
                <a:spcPts val="3976"/>
              </a:lnSpc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Implementation: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341772"/>
            <a:ext cx="12851963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Why It Matters: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Rejects low-confidence predictions (avoids nonsense answers)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Adjusts to input difficulty (strict for ambiguous queries)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4824" y="5263293"/>
            <a:ext cx="6479857" cy="164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Context-Aware Dialogues: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Implementation: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172387"/>
            <a:ext cx="13243322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 Case: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Handles follow-ups like "What about fees?" after program queries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Maintains conversation state without manual coding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550184"/>
            <a:ext cx="16230600" cy="852106"/>
          </a:xfrm>
          <a:custGeom>
            <a:avLst/>
            <a:gdLst/>
            <a:ahLst/>
            <a:cxnLst/>
            <a:rect r="r" b="b" t="t" l="l"/>
            <a:pathLst>
              <a:path h="852106" w="16230600">
                <a:moveTo>
                  <a:pt x="0" y="0"/>
                </a:moveTo>
                <a:lnTo>
                  <a:pt x="16230600" y="0"/>
                </a:lnTo>
                <a:lnTo>
                  <a:pt x="16230600" y="852106"/>
                </a:lnTo>
                <a:lnTo>
                  <a:pt x="0" y="85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230600" cy="331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sz="373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Multi-Layer Fallback System: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Flow: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Try primary model (Keras NN)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Fallback to XGBoost → Random Forest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Final fallback: Curated responses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870598"/>
            <a:ext cx="8347353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Class Imbalance Handling</a:t>
            </a:r>
          </a:p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Two-Pronged Approach:</a:t>
            </a:r>
          </a:p>
          <a:p>
            <a:pPr algn="ctr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SMOTE: Generates synthetic training samples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69234"/>
            <a:ext cx="16403784" cy="840694"/>
          </a:xfrm>
          <a:custGeom>
            <a:avLst/>
            <a:gdLst/>
            <a:ahLst/>
            <a:cxnLst/>
            <a:rect r="r" b="b" t="t" l="l"/>
            <a:pathLst>
              <a:path h="840694" w="16403784">
                <a:moveTo>
                  <a:pt x="0" y="0"/>
                </a:moveTo>
                <a:lnTo>
                  <a:pt x="16403784" y="0"/>
                </a:lnTo>
                <a:lnTo>
                  <a:pt x="16403784" y="840694"/>
                </a:lnTo>
                <a:lnTo>
                  <a:pt x="0" y="84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16403784" cy="738170"/>
          </a:xfrm>
          <a:custGeom>
            <a:avLst/>
            <a:gdLst/>
            <a:ahLst/>
            <a:cxnLst/>
            <a:rect r="r" b="b" t="t" l="l"/>
            <a:pathLst>
              <a:path h="738170" w="16403784">
                <a:moveTo>
                  <a:pt x="0" y="0"/>
                </a:moveTo>
                <a:lnTo>
                  <a:pt x="16403784" y="0"/>
                </a:lnTo>
                <a:lnTo>
                  <a:pt x="16403784" y="738170"/>
                </a:lnTo>
                <a:lnTo>
                  <a:pt x="0" y="738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403784" cy="23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Class Imbalance Handling: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Two-Pronged Approach: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SMOTE: Generates synthetic training samples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53661"/>
            <a:ext cx="16230600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Class Weights: Boosts focus on rare intents during training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87331" y="217541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7877973">
            <a:off x="-5606536" y="4968551"/>
            <a:ext cx="8815875" cy="11329638"/>
          </a:xfrm>
          <a:custGeom>
            <a:avLst/>
            <a:gdLst/>
            <a:ahLst/>
            <a:cxnLst/>
            <a:rect r="r" b="b" t="t" l="l"/>
            <a:pathLst>
              <a:path h="11329638" w="8815875">
                <a:moveTo>
                  <a:pt x="8815875" y="11329638"/>
                </a:moveTo>
                <a:lnTo>
                  <a:pt x="0" y="11329638"/>
                </a:lnTo>
                <a:lnTo>
                  <a:pt x="0" y="0"/>
                </a:lnTo>
                <a:lnTo>
                  <a:pt x="8815875" y="0"/>
                </a:lnTo>
                <a:lnTo>
                  <a:pt x="8815875" y="1132963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1211" y="-335702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76300"/>
            <a:ext cx="11349179" cy="257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3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Model Deployment &amp; Serving</a:t>
            </a:r>
          </a:p>
          <a:p>
            <a:pPr algn="l">
              <a:lnSpc>
                <a:spcPts val="673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790823"/>
            <a:ext cx="16230600" cy="261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Serialization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Production Loading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Prediction Pipeline</a:t>
            </a:r>
          </a:p>
          <a:p>
            <a:pPr algn="l" marL="807467" indent="-403733" lvl="1">
              <a:lnSpc>
                <a:spcPts val="5236"/>
              </a:lnSpc>
              <a:buAutoNum type="arabicPeriod" startAt="1"/>
            </a:pPr>
            <a:r>
              <a:rPr lang="en-US" b="true" sz="37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 Handling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1130" y="1588643"/>
            <a:ext cx="17259300" cy="7052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Objective: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 enhance student engagement, automate administrative support, and provide 24/7 instant assistance for admissions, academics, fees, and campus services.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Scope: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Admissions: Program details, eligibility, application status.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Academics: Schedules, exams, assignments, LMS support.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Student Services: Fees, scholarships, campus facilities.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Career Support: Internships, placements, resume tips.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Integration: Website, WhatsApp, LMS, CRM.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AI Features: NLP, multilingual, human handoff.</a:t>
            </a:r>
          </a:p>
          <a:p>
            <a:pPr algn="l">
              <a:lnSpc>
                <a:spcPts val="3976"/>
              </a:lnSpc>
            </a:pPr>
          </a:p>
          <a:p>
            <a:pPr algn="l">
              <a:lnSpc>
                <a:spcPts val="3976"/>
              </a:lnSpc>
            </a:pP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Impact: Faster responses, reduced workload, improved student experience.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11700" y="94107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64409"/>
            <a:ext cx="16230600" cy="2292572"/>
          </a:xfrm>
          <a:custGeom>
            <a:avLst/>
            <a:gdLst/>
            <a:ahLst/>
            <a:cxnLst/>
            <a:rect r="r" b="b" t="t" l="l"/>
            <a:pathLst>
              <a:path h="2292572" w="16230600">
                <a:moveTo>
                  <a:pt x="0" y="0"/>
                </a:moveTo>
                <a:lnTo>
                  <a:pt x="16230600" y="0"/>
                </a:lnTo>
                <a:lnTo>
                  <a:pt x="16230600" y="2292572"/>
                </a:lnTo>
                <a:lnTo>
                  <a:pt x="0" y="229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230600" cy="180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Serialization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Implementation: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999831"/>
            <a:ext cx="8180784" cy="2004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Saved Assets: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Trained model weights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Tokenizers (words.pkl, classes.pkl)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TF-IDF vectorizer (tfidf_vectorizer.pkl)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64409"/>
            <a:ext cx="16230600" cy="2576608"/>
          </a:xfrm>
          <a:custGeom>
            <a:avLst/>
            <a:gdLst/>
            <a:ahLst/>
            <a:cxnLst/>
            <a:rect r="r" b="b" t="t" l="l"/>
            <a:pathLst>
              <a:path h="2576608" w="16230600">
                <a:moveTo>
                  <a:pt x="0" y="0"/>
                </a:moveTo>
                <a:lnTo>
                  <a:pt x="16230600" y="0"/>
                </a:lnTo>
                <a:lnTo>
                  <a:pt x="16230600" y="2576608"/>
                </a:lnTo>
                <a:lnTo>
                  <a:pt x="0" y="2576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62025"/>
            <a:ext cx="16230600" cy="180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Production Loading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Code Flow: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283867"/>
            <a:ext cx="16230600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Dependencies: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TensorFlow/Keras or scikit-learn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NLTK for text preprocessing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12009"/>
            <a:ext cx="16230600" cy="1420177"/>
          </a:xfrm>
          <a:custGeom>
            <a:avLst/>
            <a:gdLst/>
            <a:ahLst/>
            <a:cxnLst/>
            <a:rect r="r" b="b" t="t" l="l"/>
            <a:pathLst>
              <a:path h="1420177" w="16230600">
                <a:moveTo>
                  <a:pt x="0" y="0"/>
                </a:moveTo>
                <a:lnTo>
                  <a:pt x="16230600" y="0"/>
                </a:lnTo>
                <a:lnTo>
                  <a:pt x="16230600" y="1420178"/>
                </a:lnTo>
                <a:lnTo>
                  <a:pt x="0" y="1420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41894"/>
            <a:ext cx="16230600" cy="1805654"/>
          </a:xfrm>
          <a:custGeom>
            <a:avLst/>
            <a:gdLst/>
            <a:ahLst/>
            <a:cxnLst/>
            <a:rect r="r" b="b" t="t" l="l"/>
            <a:pathLst>
              <a:path h="1805654" w="16230600">
                <a:moveTo>
                  <a:pt x="0" y="0"/>
                </a:moveTo>
                <a:lnTo>
                  <a:pt x="16230600" y="0"/>
                </a:lnTo>
                <a:lnTo>
                  <a:pt x="16230600" y="1805654"/>
                </a:lnTo>
                <a:lnTo>
                  <a:pt x="0" y="1805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057148"/>
            <a:ext cx="16230600" cy="892683"/>
          </a:xfrm>
          <a:custGeom>
            <a:avLst/>
            <a:gdLst/>
            <a:ahLst/>
            <a:cxnLst/>
            <a:rect r="r" b="b" t="t" l="l"/>
            <a:pathLst>
              <a:path h="892683" w="16230600">
                <a:moveTo>
                  <a:pt x="0" y="0"/>
                </a:moveTo>
                <a:lnTo>
                  <a:pt x="16230600" y="0"/>
                </a:lnTo>
                <a:lnTo>
                  <a:pt x="16230600" y="892683"/>
                </a:lnTo>
                <a:lnTo>
                  <a:pt x="0" y="892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8158" y="962025"/>
            <a:ext cx="16230600" cy="1649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Prediction Pipeline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Step-by-Step:</a:t>
            </a:r>
          </a:p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Preprocess Input: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152055"/>
            <a:ext cx="16080058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Feature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71373"/>
            <a:ext cx="16080058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26313" indent="-408771" lvl="2">
              <a:lnSpc>
                <a:spcPts val="3976"/>
              </a:lnSpc>
              <a:buFont typeface="Arial"/>
              <a:buChar char="⚬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Generate Response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64409"/>
            <a:ext cx="16230600" cy="1237583"/>
          </a:xfrm>
          <a:custGeom>
            <a:avLst/>
            <a:gdLst/>
            <a:ahLst/>
            <a:cxnLst/>
            <a:rect r="r" b="b" t="t" l="l"/>
            <a:pathLst>
              <a:path h="1237583" w="16230600">
                <a:moveTo>
                  <a:pt x="0" y="0"/>
                </a:moveTo>
                <a:lnTo>
                  <a:pt x="16230600" y="0"/>
                </a:lnTo>
                <a:lnTo>
                  <a:pt x="16230600" y="1237583"/>
                </a:lnTo>
                <a:lnTo>
                  <a:pt x="0" y="1237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5143500"/>
            <a:ext cx="16230600" cy="1237583"/>
          </a:xfrm>
          <a:custGeom>
            <a:avLst/>
            <a:gdLst/>
            <a:ahLst/>
            <a:cxnLst/>
            <a:rect r="r" b="b" t="t" l="l"/>
            <a:pathLst>
              <a:path h="1237583" w="16230600">
                <a:moveTo>
                  <a:pt x="0" y="0"/>
                </a:moveTo>
                <a:lnTo>
                  <a:pt x="16230600" y="0"/>
                </a:lnTo>
                <a:lnTo>
                  <a:pt x="16230600" y="1237583"/>
                </a:lnTo>
                <a:lnTo>
                  <a:pt x="0" y="12375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16230600" cy="180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5"/>
              </a:lnSpc>
              <a:spcBef>
                <a:spcPct val="0"/>
              </a:spcBef>
            </a:pPr>
            <a:r>
              <a:rPr lang="en-US" b="true" sz="37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Output Handling</a:t>
            </a:r>
          </a:p>
          <a:p>
            <a:pPr algn="l">
              <a:lnSpc>
                <a:spcPts val="5235"/>
              </a:lnSpc>
              <a:spcBef>
                <a:spcPct val="0"/>
              </a:spcBef>
            </a:pP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Context Integration: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5858" y="4653661"/>
            <a:ext cx="3597116" cy="48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Fallback Trigger: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35417"/>
            <a:ext cx="16230600" cy="7622883"/>
          </a:xfrm>
          <a:custGeom>
            <a:avLst/>
            <a:gdLst/>
            <a:ahLst/>
            <a:cxnLst/>
            <a:rect r="r" b="b" t="t" l="l"/>
            <a:pathLst>
              <a:path h="7622883" w="16230600">
                <a:moveTo>
                  <a:pt x="0" y="0"/>
                </a:moveTo>
                <a:lnTo>
                  <a:pt x="16230600" y="0"/>
                </a:lnTo>
                <a:lnTo>
                  <a:pt x="16230600" y="7622883"/>
                </a:lnTo>
                <a:lnTo>
                  <a:pt x="0" y="7622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952" r="0" b="-89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68742"/>
            <a:ext cx="3380304" cy="62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6"/>
              </a:lnSpc>
            </a:pPr>
            <a:r>
              <a:rPr lang="en-US" sz="374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Flow Diagram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7839" y="507082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5707" y="3379562"/>
            <a:ext cx="8658828" cy="2902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89"/>
              </a:lnSpc>
            </a:pPr>
            <a:r>
              <a:rPr lang="en-US" sz="10374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144536" y="-250190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0476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4538" y="21166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990725"/>
          <a:ext cx="16230600" cy="7648575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0242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OLD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 b="true">
                          <a:solidFill>
                            <a:srgbClr val="FFFFFF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NEW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531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Uses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General 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KFA Inquiry Purposes only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63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FAQ lookup tool</a:t>
                      </a: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—rigid and limited to predefined Q&amp;A pairs.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Smart assistant—understanding intent, maintaining context, and improving with ML.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63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Matching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Exact keyword matching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</a:t>
                      </a: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ML-powered intent detection (understands variations)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9242" y="547789"/>
            <a:ext cx="14030060" cy="1442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OLD MODEL VS. NEW MODEL</a:t>
            </a:r>
          </a:p>
          <a:p>
            <a:pPr algn="l">
              <a:lnSpc>
                <a:spcPts val="543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133725"/>
          <a:ext cx="16230600" cy="6124575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2041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Fallback Handling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"I don’t understand"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Smart suggestions</a:t>
                      </a: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(e.g., "Try asking about MBA fees")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1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Adaptability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Manual updates needed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Learns from data</a:t>
                      </a: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 (generalizes to new queries)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415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Best for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Simple FAQs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Dynamic conversations (e.g., admissions, support)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8700" y="1722167"/>
          <a:ext cx="16230600" cy="1562100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5621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76"/>
                        </a:lnSpc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Responses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Fixed replies (no follow-ups)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613157" indent="-306578" lvl="1">
                        <a:lnSpc>
                          <a:spcPts val="3976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4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Context-aware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4124" y="1757261"/>
            <a:ext cx="8555882" cy="8015389"/>
          </a:xfrm>
          <a:custGeom>
            <a:avLst/>
            <a:gdLst/>
            <a:ahLst/>
            <a:cxnLst/>
            <a:rect r="r" b="b" t="t" l="l"/>
            <a:pathLst>
              <a:path h="8015389" w="8555882">
                <a:moveTo>
                  <a:pt x="0" y="0"/>
                </a:moveTo>
                <a:lnTo>
                  <a:pt x="8555881" y="0"/>
                </a:lnTo>
                <a:lnTo>
                  <a:pt x="8555881" y="8015389"/>
                </a:lnTo>
                <a:lnTo>
                  <a:pt x="0" y="80153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10994135" cy="75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TECHNOLOGIES USED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79393" y="530176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7319889">
            <a:off x="15359006" y="-8471624"/>
            <a:ext cx="8817215" cy="14025903"/>
          </a:xfrm>
          <a:custGeom>
            <a:avLst/>
            <a:gdLst/>
            <a:ahLst/>
            <a:cxnLst/>
            <a:rect r="r" b="b" t="t" l="l"/>
            <a:pathLst>
              <a:path h="14025903" w="8817215">
                <a:moveTo>
                  <a:pt x="8817215" y="0"/>
                </a:moveTo>
                <a:lnTo>
                  <a:pt x="0" y="0"/>
                </a:lnTo>
                <a:lnTo>
                  <a:pt x="0" y="14025903"/>
                </a:lnTo>
                <a:lnTo>
                  <a:pt x="8817215" y="14025903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0125"/>
            <a:ext cx="9535224" cy="75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5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DATA COLLECTION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654538" y="-106656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287804"/>
            <a:ext cx="8307066" cy="301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 Dataset Overview</a:t>
            </a:r>
          </a:p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Our dataset is a *JSON file* containing intents, patterns, responses, and context for training a chatbot. It is structured and well-organized, making it suitable for intent classification and response generation.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14512"/>
            <a:ext cx="8307066" cy="402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2. Dataset Size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Number of Intents: 24 (e.g., greeting, goodbye, about_kfa, mba_program, etc.).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Total Patterns: ~200 (example user queries).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Total Responses: ~100 (bot responses).</a:t>
            </a:r>
          </a:p>
          <a:p>
            <a:pPr algn="l" marL="613157" indent="-306578" lvl="1">
              <a:lnSpc>
                <a:spcPts val="3976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File Size: Depending on formatting, the JSON file is likely 10–20 KB* in size.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26865" y="2182831"/>
            <a:ext cx="8307066" cy="8062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3. Dataset Structure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dataset is structured as a *JSON object* with a single key "intents", which contains an array of intent objects. Each intent object has the following keys: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</a:p>
          <a:p>
            <a:pPr algn="just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tag → A unique identifier for the intent (e.g., greeting, mba_program).</a:t>
            </a:r>
          </a:p>
          <a:p>
            <a:pPr algn="just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patterns → Example user queries (different ways to ask the same question).</a:t>
            </a:r>
          </a:p>
          <a:p>
            <a:pPr algn="just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responses → Predefined bot replies for each intent.</a:t>
            </a:r>
          </a:p>
          <a:p>
            <a:pPr algn="just" marL="613157" indent="-306578" lvl="1">
              <a:lnSpc>
                <a:spcPts val="3976"/>
              </a:lnSpc>
              <a:spcBef>
                <a:spcPct val="0"/>
              </a:spcBef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context (optional) → Helps manage follow-up questions (e.g., mba_details).</a:t>
            </a:r>
          </a:p>
          <a:p>
            <a:pPr algn="just">
              <a:lnSpc>
                <a:spcPts val="397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592" y="956156"/>
            <a:ext cx="15580816" cy="8374689"/>
          </a:xfrm>
          <a:custGeom>
            <a:avLst/>
            <a:gdLst/>
            <a:ahLst/>
            <a:cxnLst/>
            <a:rect r="r" b="b" t="t" l="l"/>
            <a:pathLst>
              <a:path h="8374689" w="15580816">
                <a:moveTo>
                  <a:pt x="0" y="0"/>
                </a:moveTo>
                <a:lnTo>
                  <a:pt x="15580816" y="0"/>
                </a:lnTo>
                <a:lnTo>
                  <a:pt x="15580816" y="8374688"/>
                </a:lnTo>
                <a:lnTo>
                  <a:pt x="0" y="837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450142"/>
            <a:ext cx="11301259" cy="5904908"/>
          </a:xfrm>
          <a:custGeom>
            <a:avLst/>
            <a:gdLst/>
            <a:ahLst/>
            <a:cxnLst/>
            <a:rect r="r" b="b" t="t" l="l"/>
            <a:pathLst>
              <a:path h="5904908" w="11301259">
                <a:moveTo>
                  <a:pt x="0" y="0"/>
                </a:moveTo>
                <a:lnTo>
                  <a:pt x="11301258" y="0"/>
                </a:lnTo>
                <a:lnTo>
                  <a:pt x="11301258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76300"/>
            <a:ext cx="8913257" cy="172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3"/>
              </a:lnSpc>
            </a:pPr>
            <a:r>
              <a:rPr lang="en-US" sz="4809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Previous dataset</a:t>
            </a:r>
          </a:p>
          <a:p>
            <a:pPr algn="ctr">
              <a:lnSpc>
                <a:spcPts val="673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259300" y="92583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DAGic-D7g1c</dc:identifier>
  <dcterms:modified xsi:type="dcterms:W3CDTF">2011-08-01T06:04:30Z</dcterms:modified>
  <cp:revision>1</cp:revision>
  <dc:title>Chatbot AI</dc:title>
</cp:coreProperties>
</file>